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" panose="020B0604020202020204" pitchFamily="34" charset="0"/>
      <p:regular r:id="rId12"/>
    </p:embeddedFont>
    <p:embeddedFont>
      <p:font typeface="Arial Bold" panose="020B0704020202020204" pitchFamily="34" charset="0"/>
      <p:regular r:id="rId13"/>
      <p:bold r:id="rId14"/>
    </p:embeddedFont>
    <p:embeddedFont>
      <p:font typeface="Arimo" panose="020B0600000101010101" charset="0"/>
      <p:regular r:id="rId15"/>
    </p:embeddedFont>
    <p:embeddedFont>
      <p:font typeface="Arimo Bold" panose="020B0600000101010101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andali" panose="020B0600000101010101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74419" y="604448"/>
            <a:ext cx="1602057" cy="364862"/>
            <a:chOff x="0" y="0"/>
            <a:chExt cx="2136076" cy="4864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6013" cy="486537"/>
            </a:xfrm>
            <a:custGeom>
              <a:avLst/>
              <a:gdLst/>
              <a:ahLst/>
              <a:cxnLst/>
              <a:rect l="l" t="t" r="r" b="b"/>
              <a:pathLst>
                <a:path w="2136013" h="486537">
                  <a:moveTo>
                    <a:pt x="0" y="0"/>
                  </a:moveTo>
                  <a:lnTo>
                    <a:pt x="2136013" y="0"/>
                  </a:lnTo>
                  <a:lnTo>
                    <a:pt x="2136013" y="486537"/>
                  </a:lnTo>
                  <a:lnTo>
                    <a:pt x="0" y="48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7" r="-460" b="1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648873" y="9505669"/>
            <a:ext cx="3382030" cy="781331"/>
            <a:chOff x="0" y="0"/>
            <a:chExt cx="4509373" cy="10417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09373" cy="1041774"/>
            </a:xfrm>
            <a:custGeom>
              <a:avLst/>
              <a:gdLst/>
              <a:ahLst/>
              <a:cxnLst/>
              <a:rect l="l" t="t" r="r" b="b"/>
              <a:pathLst>
                <a:path w="4509373" h="1041774">
                  <a:moveTo>
                    <a:pt x="0" y="0"/>
                  </a:moveTo>
                  <a:lnTo>
                    <a:pt x="4509373" y="0"/>
                  </a:lnTo>
                  <a:lnTo>
                    <a:pt x="4509373" y="1041774"/>
                  </a:lnTo>
                  <a:lnTo>
                    <a:pt x="0" y="1041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4509373" cy="1032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spc="9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Make it possible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66446" y="8743950"/>
            <a:ext cx="2891330" cy="759018"/>
            <a:chOff x="0" y="0"/>
            <a:chExt cx="3855107" cy="1012024"/>
          </a:xfrm>
        </p:grpSpPr>
        <p:sp>
          <p:nvSpPr>
            <p:cNvPr id="10" name="Freeform 10" descr="텍스트, 클립아트이(가) 표시된 사진  자동 생성된 설명"/>
            <p:cNvSpPr/>
            <p:nvPr/>
          </p:nvSpPr>
          <p:spPr>
            <a:xfrm>
              <a:off x="0" y="0"/>
              <a:ext cx="3855085" cy="1012063"/>
            </a:xfrm>
            <a:custGeom>
              <a:avLst/>
              <a:gdLst/>
              <a:ahLst/>
              <a:cxnLst/>
              <a:rect l="l" t="t" r="r" b="b"/>
              <a:pathLst>
                <a:path w="3855085" h="1012063">
                  <a:moveTo>
                    <a:pt x="0" y="0"/>
                  </a:moveTo>
                  <a:lnTo>
                    <a:pt x="3855085" y="0"/>
                  </a:lnTo>
                  <a:lnTo>
                    <a:pt x="3855085" y="1012063"/>
                  </a:lnTo>
                  <a:lnTo>
                    <a:pt x="0" y="1012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940" r="-941" b="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26632" y="3367088"/>
            <a:ext cx="47625" cy="1800225"/>
            <a:chOff x="0" y="0"/>
            <a:chExt cx="63500" cy="24003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" cy="2400300"/>
            </a:xfrm>
            <a:custGeom>
              <a:avLst/>
              <a:gdLst/>
              <a:ahLst/>
              <a:cxnLst/>
              <a:rect l="l" t="t" r="r" b="b"/>
              <a:pathLst>
                <a:path w="63500" h="2400300">
                  <a:moveTo>
                    <a:pt x="63500" y="31750"/>
                  </a:moveTo>
                  <a:lnTo>
                    <a:pt x="63500" y="2368550"/>
                  </a:lnTo>
                  <a:cubicBezTo>
                    <a:pt x="63500" y="2386076"/>
                    <a:pt x="49276" y="2400300"/>
                    <a:pt x="31750" y="2400300"/>
                  </a:cubicBezTo>
                  <a:cubicBezTo>
                    <a:pt x="14224" y="2400300"/>
                    <a:pt x="0" y="2386076"/>
                    <a:pt x="0" y="2368550"/>
                  </a:cubicBezTo>
                  <a:lnTo>
                    <a:pt x="0" y="31750"/>
                  </a:lnTo>
                  <a:cubicBezTo>
                    <a:pt x="0" y="14224"/>
                    <a:pt x="14224" y="0"/>
                    <a:pt x="31750" y="0"/>
                  </a:cubicBezTo>
                  <a:cubicBezTo>
                    <a:pt x="49276" y="0"/>
                    <a:pt x="63500" y="14224"/>
                    <a:pt x="63500" y="31750"/>
                  </a:cubicBezTo>
                  <a:close/>
                </a:path>
              </a:pathLst>
            </a:custGeom>
            <a:solidFill>
              <a:srgbClr val="02BDB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75448" y="3321638"/>
            <a:ext cx="12368553" cy="2115820"/>
            <a:chOff x="0" y="0"/>
            <a:chExt cx="16491404" cy="28210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491404" cy="2821094"/>
            </a:xfrm>
            <a:custGeom>
              <a:avLst/>
              <a:gdLst/>
              <a:ahLst/>
              <a:cxnLst/>
              <a:rect l="l" t="t" r="r" b="b"/>
              <a:pathLst>
                <a:path w="16491404" h="2821094">
                  <a:moveTo>
                    <a:pt x="0" y="0"/>
                  </a:moveTo>
                  <a:lnTo>
                    <a:pt x="16491404" y="0"/>
                  </a:lnTo>
                  <a:lnTo>
                    <a:pt x="16491404" y="2821094"/>
                  </a:lnTo>
                  <a:lnTo>
                    <a:pt x="0" y="2821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6491404" cy="28401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개발자 트랙 미니프로젝트 3차 </a:t>
              </a:r>
            </a:p>
            <a:p>
              <a:pPr algn="l">
                <a:lnSpc>
                  <a:spcPts val="3600"/>
                </a:lnSpc>
              </a:pPr>
              <a:endParaRPr lang="en-US" sz="3000" b="1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7920"/>
                </a:lnSpc>
              </a:pPr>
              <a:r>
                <a:rPr lang="en-US" sz="6600" b="1" spc="-15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클라우드 인프라 구축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75448" y="5152074"/>
            <a:ext cx="6303483" cy="987922"/>
            <a:chOff x="0" y="0"/>
            <a:chExt cx="8404644" cy="13172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04644" cy="1317229"/>
            </a:xfrm>
            <a:custGeom>
              <a:avLst/>
              <a:gdLst/>
              <a:ahLst/>
              <a:cxnLst/>
              <a:rect l="l" t="t" r="r" b="b"/>
              <a:pathLst>
                <a:path w="8404644" h="1317229">
                  <a:moveTo>
                    <a:pt x="0" y="0"/>
                  </a:moveTo>
                  <a:lnTo>
                    <a:pt x="8404644" y="0"/>
                  </a:lnTo>
                  <a:lnTo>
                    <a:pt x="8404644" y="1317229"/>
                  </a:lnTo>
                  <a:lnTo>
                    <a:pt x="0" y="13172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404644" cy="13362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9"/>
                </a:lnSpc>
              </a:pPr>
              <a:r>
                <a:rPr lang="en-US" sz="4800" b="1" spc="-150">
                  <a:solidFill>
                    <a:srgbClr val="1F676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01반 03조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56241" y="6120946"/>
            <a:ext cx="6949559" cy="408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spc="-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김은서</a:t>
            </a:r>
            <a:r>
              <a:rPr lang="en-US" sz="2800" spc="-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-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이민욱</a:t>
            </a:r>
            <a:r>
              <a:rPr lang="en-US" sz="2800" spc="-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-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이성준</a:t>
            </a:r>
            <a:r>
              <a:rPr lang="en-US" sz="2800" spc="-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-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이윤영</a:t>
            </a:r>
            <a:r>
              <a:rPr lang="en-US" sz="2800" spc="-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-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지용주</a:t>
            </a:r>
            <a:r>
              <a:rPr lang="en-US" sz="2800" spc="-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spc="-1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최인규</a:t>
            </a:r>
            <a:endParaRPr lang="en-US" sz="2800" spc="-1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9258300"/>
            <a:chOff x="0" y="0"/>
            <a:chExt cx="27830468" cy="140891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30478" cy="14089214"/>
            </a:xfrm>
            <a:custGeom>
              <a:avLst/>
              <a:gdLst/>
              <a:ahLst/>
              <a:cxnLst/>
              <a:rect l="l" t="t" r="r" b="b"/>
              <a:pathLst>
                <a:path w="27830478" h="14089214">
                  <a:moveTo>
                    <a:pt x="0" y="0"/>
                  </a:moveTo>
                  <a:lnTo>
                    <a:pt x="27830478" y="0"/>
                  </a:lnTo>
                  <a:lnTo>
                    <a:pt x="27830478" y="14089214"/>
                  </a:lnTo>
                  <a:lnTo>
                    <a:pt x="0" y="14089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622107"/>
            <a:chOff x="0" y="0"/>
            <a:chExt cx="24384000" cy="21628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2162810"/>
            </a:xfrm>
            <a:custGeom>
              <a:avLst/>
              <a:gdLst/>
              <a:ahLst/>
              <a:cxnLst/>
              <a:rect l="l" t="t" r="r" b="b"/>
              <a:pathLst>
                <a:path w="24384000" h="2162810">
                  <a:moveTo>
                    <a:pt x="0" y="0"/>
                  </a:moveTo>
                  <a:lnTo>
                    <a:pt x="24384000" y="0"/>
                  </a:lnTo>
                  <a:lnTo>
                    <a:pt x="24384000" y="2162810"/>
                  </a:lnTo>
                  <a:lnTo>
                    <a:pt x="0" y="2162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67087" b="-26708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9223310"/>
            <a:ext cx="18288000" cy="1063690"/>
            <a:chOff x="0" y="0"/>
            <a:chExt cx="24384000" cy="1418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418209"/>
            </a:xfrm>
            <a:custGeom>
              <a:avLst/>
              <a:gdLst/>
              <a:ahLst/>
              <a:cxnLst/>
              <a:rect l="l" t="t" r="r" b="b"/>
              <a:pathLst>
                <a:path w="24384000" h="1418209">
                  <a:moveTo>
                    <a:pt x="0" y="0"/>
                  </a:moveTo>
                  <a:lnTo>
                    <a:pt x="24384000" y="0"/>
                  </a:lnTo>
                  <a:lnTo>
                    <a:pt x="24384000" y="1418209"/>
                  </a:lnTo>
                  <a:lnTo>
                    <a:pt x="0" y="1418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33566" b="-43356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2683">
            <a:off x="-11909" y="9750394"/>
            <a:ext cx="18311818" cy="9525"/>
            <a:chOff x="0" y="0"/>
            <a:chExt cx="24415757" cy="1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15750" cy="12700"/>
            </a:xfrm>
            <a:custGeom>
              <a:avLst/>
              <a:gdLst/>
              <a:ahLst/>
              <a:cxnLst/>
              <a:rect l="l" t="t" r="r" b="b"/>
              <a:pathLst>
                <a:path w="24415750" h="12700">
                  <a:moveTo>
                    <a:pt x="6350" y="0"/>
                  </a:moveTo>
                  <a:lnTo>
                    <a:pt x="24409400" y="0"/>
                  </a:lnTo>
                  <a:cubicBezTo>
                    <a:pt x="24412956" y="0"/>
                    <a:pt x="24415750" y="2794"/>
                    <a:pt x="24415750" y="6350"/>
                  </a:cubicBezTo>
                  <a:cubicBezTo>
                    <a:pt x="24415750" y="9906"/>
                    <a:pt x="24412956" y="12700"/>
                    <a:pt x="2440940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00134" y="9817201"/>
            <a:ext cx="1133606" cy="279227"/>
            <a:chOff x="0" y="0"/>
            <a:chExt cx="1511475" cy="372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1475" cy="372303"/>
            </a:xfrm>
            <a:custGeom>
              <a:avLst/>
              <a:gdLst/>
              <a:ahLst/>
              <a:cxnLst/>
              <a:rect l="l" t="t" r="r" b="b"/>
              <a:pathLst>
                <a:path w="1511475" h="372303">
                  <a:moveTo>
                    <a:pt x="0" y="0"/>
                  </a:moveTo>
                  <a:lnTo>
                    <a:pt x="1511475" y="0"/>
                  </a:lnTo>
                  <a:lnTo>
                    <a:pt x="1511475" y="372303"/>
                  </a:lnTo>
                  <a:lnTo>
                    <a:pt x="0" y="372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11475" cy="4008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‹1›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5705" y="9824344"/>
            <a:ext cx="5334856" cy="462655"/>
            <a:chOff x="0" y="0"/>
            <a:chExt cx="7113141" cy="6168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13141" cy="616874"/>
            </a:xfrm>
            <a:custGeom>
              <a:avLst/>
              <a:gdLst/>
              <a:ahLst/>
              <a:cxnLst/>
              <a:rect l="l" t="t" r="r" b="b"/>
              <a:pathLst>
                <a:path w="7113141" h="616874">
                  <a:moveTo>
                    <a:pt x="0" y="0"/>
                  </a:moveTo>
                  <a:lnTo>
                    <a:pt x="7113141" y="0"/>
                  </a:lnTo>
                  <a:lnTo>
                    <a:pt x="7113141" y="616874"/>
                  </a:lnTo>
                  <a:lnTo>
                    <a:pt x="0" y="616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113141" cy="6359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4"/>
                </a:lnSpc>
              </a:pPr>
              <a:r>
                <a:rPr lang="en-US" sz="1937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13895">
            <a:off x="-31039" y="1566011"/>
            <a:ext cx="18350070" cy="19050"/>
            <a:chOff x="0" y="0"/>
            <a:chExt cx="24466760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466804" cy="25400"/>
            </a:xfrm>
            <a:custGeom>
              <a:avLst/>
              <a:gdLst/>
              <a:ahLst/>
              <a:cxnLst/>
              <a:rect l="l" t="t" r="r" b="b"/>
              <a:pathLst>
                <a:path w="24466804" h="25400">
                  <a:moveTo>
                    <a:pt x="12700" y="0"/>
                  </a:moveTo>
                  <a:lnTo>
                    <a:pt x="24454104" y="0"/>
                  </a:lnTo>
                  <a:cubicBezTo>
                    <a:pt x="24461090" y="0"/>
                    <a:pt x="24466804" y="5715"/>
                    <a:pt x="24466804" y="12700"/>
                  </a:cubicBezTo>
                  <a:cubicBezTo>
                    <a:pt x="24466804" y="19685"/>
                    <a:pt x="24461090" y="25400"/>
                    <a:pt x="2445410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02BDB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431682" y="189192"/>
            <a:ext cx="1602057" cy="364862"/>
            <a:chOff x="0" y="0"/>
            <a:chExt cx="2136076" cy="4864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36140" cy="486537"/>
            </a:xfrm>
            <a:custGeom>
              <a:avLst/>
              <a:gdLst/>
              <a:ahLst/>
              <a:cxnLst/>
              <a:rect l="l" t="t" r="r" b="b"/>
              <a:pathLst>
                <a:path w="2136140" h="486537">
                  <a:moveTo>
                    <a:pt x="0" y="0"/>
                  </a:moveTo>
                  <a:lnTo>
                    <a:pt x="2136140" y="0"/>
                  </a:lnTo>
                  <a:lnTo>
                    <a:pt x="2136140" y="486537"/>
                  </a:lnTo>
                  <a:lnTo>
                    <a:pt x="0" y="48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7" r="-454" b="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473527" y="416786"/>
            <a:ext cx="4865700" cy="957553"/>
            <a:chOff x="0" y="0"/>
            <a:chExt cx="6487600" cy="12767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487600" cy="1276738"/>
            </a:xfrm>
            <a:custGeom>
              <a:avLst/>
              <a:gdLst/>
              <a:ahLst/>
              <a:cxnLst/>
              <a:rect l="l" t="t" r="r" b="b"/>
              <a:pathLst>
                <a:path w="6487600" h="1276738">
                  <a:moveTo>
                    <a:pt x="0" y="0"/>
                  </a:moveTo>
                  <a:lnTo>
                    <a:pt x="6487600" y="0"/>
                  </a:lnTo>
                  <a:lnTo>
                    <a:pt x="6487600" y="1276738"/>
                  </a:lnTo>
                  <a:lnTo>
                    <a:pt x="0" y="1276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6487600" cy="12957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목차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73525" y="2257502"/>
            <a:ext cx="8069547" cy="769206"/>
            <a:chOff x="0" y="0"/>
            <a:chExt cx="13898853" cy="132486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898852" cy="1324868"/>
            </a:xfrm>
            <a:custGeom>
              <a:avLst/>
              <a:gdLst/>
              <a:ahLst/>
              <a:cxnLst/>
              <a:rect l="l" t="t" r="r" b="b"/>
              <a:pathLst>
                <a:path w="13898852" h="1324868">
                  <a:moveTo>
                    <a:pt x="0" y="0"/>
                  </a:moveTo>
                  <a:lnTo>
                    <a:pt x="13898852" y="0"/>
                  </a:lnTo>
                  <a:lnTo>
                    <a:pt x="13898852" y="1324868"/>
                  </a:lnTo>
                  <a:lnTo>
                    <a:pt x="0" y="1324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3898853" cy="1343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60"/>
                </a:lnSpc>
              </a:pPr>
              <a:r>
                <a:rPr lang="en-US" sz="3800" b="1" spc="-135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1일차 아키텍처 구성도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73525" y="3179108"/>
            <a:ext cx="8069547" cy="769206"/>
            <a:chOff x="0" y="0"/>
            <a:chExt cx="13898853" cy="13248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898852" cy="1324868"/>
            </a:xfrm>
            <a:custGeom>
              <a:avLst/>
              <a:gdLst/>
              <a:ahLst/>
              <a:cxnLst/>
              <a:rect l="l" t="t" r="r" b="b"/>
              <a:pathLst>
                <a:path w="13898852" h="1324868">
                  <a:moveTo>
                    <a:pt x="0" y="0"/>
                  </a:moveTo>
                  <a:lnTo>
                    <a:pt x="13898852" y="0"/>
                  </a:lnTo>
                  <a:lnTo>
                    <a:pt x="13898852" y="1324868"/>
                  </a:lnTo>
                  <a:lnTo>
                    <a:pt x="0" y="1324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13898853" cy="1343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60"/>
                </a:lnSpc>
              </a:pPr>
              <a:r>
                <a:rPr lang="en-US" sz="3800" b="1" spc="-135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2. 세부적인 서비스 구상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73525" y="6865534"/>
            <a:ext cx="8420116" cy="769206"/>
            <a:chOff x="0" y="0"/>
            <a:chExt cx="14502668" cy="132486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502668" cy="1324868"/>
            </a:xfrm>
            <a:custGeom>
              <a:avLst/>
              <a:gdLst/>
              <a:ahLst/>
              <a:cxnLst/>
              <a:rect l="l" t="t" r="r" b="b"/>
              <a:pathLst>
                <a:path w="14502668" h="1324868">
                  <a:moveTo>
                    <a:pt x="0" y="0"/>
                  </a:moveTo>
                  <a:lnTo>
                    <a:pt x="14502668" y="0"/>
                  </a:lnTo>
                  <a:lnTo>
                    <a:pt x="14502668" y="1324868"/>
                  </a:lnTo>
                  <a:lnTo>
                    <a:pt x="0" y="1324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14502668" cy="1343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60"/>
                </a:lnSpc>
              </a:pPr>
              <a:r>
                <a:rPr lang="en-US" sz="3800" b="1" spc="-135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6. 최종 아키텍처 구성도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73525" y="4100715"/>
            <a:ext cx="8069547" cy="769206"/>
            <a:chOff x="0" y="0"/>
            <a:chExt cx="13898853" cy="132486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898852" cy="1324868"/>
            </a:xfrm>
            <a:custGeom>
              <a:avLst/>
              <a:gdLst/>
              <a:ahLst/>
              <a:cxnLst/>
              <a:rect l="l" t="t" r="r" b="b"/>
              <a:pathLst>
                <a:path w="13898852" h="1324868">
                  <a:moveTo>
                    <a:pt x="0" y="0"/>
                  </a:moveTo>
                  <a:lnTo>
                    <a:pt x="13898852" y="0"/>
                  </a:lnTo>
                  <a:lnTo>
                    <a:pt x="13898852" y="1324868"/>
                  </a:lnTo>
                  <a:lnTo>
                    <a:pt x="0" y="1324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13898853" cy="1343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60"/>
                </a:lnSpc>
              </a:pPr>
              <a:r>
                <a:rPr lang="en-US" sz="3800" b="1" spc="-135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3. 추가된 부분 - S3 &amp; 방화벽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525" y="5022321"/>
            <a:ext cx="8069547" cy="769206"/>
            <a:chOff x="0" y="0"/>
            <a:chExt cx="13898853" cy="132486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3898852" cy="1324868"/>
            </a:xfrm>
            <a:custGeom>
              <a:avLst/>
              <a:gdLst/>
              <a:ahLst/>
              <a:cxnLst/>
              <a:rect l="l" t="t" r="r" b="b"/>
              <a:pathLst>
                <a:path w="13898852" h="1324868">
                  <a:moveTo>
                    <a:pt x="0" y="0"/>
                  </a:moveTo>
                  <a:lnTo>
                    <a:pt x="13898852" y="0"/>
                  </a:lnTo>
                  <a:lnTo>
                    <a:pt x="13898852" y="1324868"/>
                  </a:lnTo>
                  <a:lnTo>
                    <a:pt x="0" y="1324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13898853" cy="1343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60"/>
                </a:lnSpc>
              </a:pPr>
              <a:r>
                <a:rPr lang="en-US" sz="3800" b="1" spc="-135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4. 추가된 부분 - 백업용 장기저장 S3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73525" y="5943927"/>
            <a:ext cx="10089422" cy="769206"/>
            <a:chOff x="0" y="0"/>
            <a:chExt cx="17377852" cy="132486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377852" cy="1324868"/>
            </a:xfrm>
            <a:custGeom>
              <a:avLst/>
              <a:gdLst/>
              <a:ahLst/>
              <a:cxnLst/>
              <a:rect l="l" t="t" r="r" b="b"/>
              <a:pathLst>
                <a:path w="17377852" h="1324868">
                  <a:moveTo>
                    <a:pt x="0" y="0"/>
                  </a:moveTo>
                  <a:lnTo>
                    <a:pt x="17377852" y="0"/>
                  </a:lnTo>
                  <a:lnTo>
                    <a:pt x="17377852" y="1324868"/>
                  </a:lnTo>
                  <a:lnTo>
                    <a:pt x="0" y="1324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17377852" cy="1343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60"/>
                </a:lnSpc>
              </a:pPr>
              <a:r>
                <a:rPr lang="en-US" sz="3800" b="1" spc="-135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5. 추가된 부분 - Cloudwatch &amp; lambda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94796"/>
            <a:ext cx="18288000" cy="4288585"/>
            <a:chOff x="0" y="0"/>
            <a:chExt cx="24384000" cy="5718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718175"/>
            </a:xfrm>
            <a:custGeom>
              <a:avLst/>
              <a:gdLst/>
              <a:ahLst/>
              <a:cxnLst/>
              <a:rect l="l" t="t" r="r" b="b"/>
              <a:pathLst>
                <a:path w="24384000" h="5718175">
                  <a:moveTo>
                    <a:pt x="0" y="0"/>
                  </a:moveTo>
                  <a:lnTo>
                    <a:pt x="24384000" y="0"/>
                  </a:lnTo>
                  <a:lnTo>
                    <a:pt x="24384000" y="5718175"/>
                  </a:lnTo>
                  <a:lnTo>
                    <a:pt x="0" y="571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9933" b="-699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5400891"/>
            <a:chOff x="0" y="0"/>
            <a:chExt cx="24384000" cy="72011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7201154"/>
            </a:xfrm>
            <a:custGeom>
              <a:avLst/>
              <a:gdLst/>
              <a:ahLst/>
              <a:cxnLst/>
              <a:rect l="l" t="t" r="r" b="b"/>
              <a:pathLst>
                <a:path w="24384000" h="7201154">
                  <a:moveTo>
                    <a:pt x="0" y="0"/>
                  </a:moveTo>
                  <a:lnTo>
                    <a:pt x="24384000" y="0"/>
                  </a:lnTo>
                  <a:lnTo>
                    <a:pt x="24384000" y="7201154"/>
                  </a:lnTo>
                  <a:lnTo>
                    <a:pt x="0" y="720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5234" b="-4523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9223310"/>
            <a:ext cx="18288000" cy="1063690"/>
            <a:chOff x="0" y="0"/>
            <a:chExt cx="24384000" cy="1418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418209"/>
            </a:xfrm>
            <a:custGeom>
              <a:avLst/>
              <a:gdLst/>
              <a:ahLst/>
              <a:cxnLst/>
              <a:rect l="l" t="t" r="r" b="b"/>
              <a:pathLst>
                <a:path w="24384000" h="1418209">
                  <a:moveTo>
                    <a:pt x="0" y="0"/>
                  </a:moveTo>
                  <a:lnTo>
                    <a:pt x="24384000" y="0"/>
                  </a:lnTo>
                  <a:lnTo>
                    <a:pt x="24384000" y="1418209"/>
                  </a:lnTo>
                  <a:lnTo>
                    <a:pt x="0" y="1418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33566" b="-43356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2683">
            <a:off x="-11909" y="9750394"/>
            <a:ext cx="18311818" cy="9525"/>
            <a:chOff x="0" y="0"/>
            <a:chExt cx="24415757" cy="1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15750" cy="12700"/>
            </a:xfrm>
            <a:custGeom>
              <a:avLst/>
              <a:gdLst/>
              <a:ahLst/>
              <a:cxnLst/>
              <a:rect l="l" t="t" r="r" b="b"/>
              <a:pathLst>
                <a:path w="24415750" h="12700">
                  <a:moveTo>
                    <a:pt x="6350" y="0"/>
                  </a:moveTo>
                  <a:lnTo>
                    <a:pt x="24409400" y="0"/>
                  </a:lnTo>
                  <a:cubicBezTo>
                    <a:pt x="24412956" y="0"/>
                    <a:pt x="24415750" y="2794"/>
                    <a:pt x="24415750" y="6350"/>
                  </a:cubicBezTo>
                  <a:cubicBezTo>
                    <a:pt x="24415750" y="9906"/>
                    <a:pt x="24412956" y="12700"/>
                    <a:pt x="2440940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00134" y="9817201"/>
            <a:ext cx="1133606" cy="279227"/>
            <a:chOff x="0" y="0"/>
            <a:chExt cx="1511475" cy="372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1475" cy="372303"/>
            </a:xfrm>
            <a:custGeom>
              <a:avLst/>
              <a:gdLst/>
              <a:ahLst/>
              <a:cxnLst/>
              <a:rect l="l" t="t" r="r" b="b"/>
              <a:pathLst>
                <a:path w="1511475" h="372303">
                  <a:moveTo>
                    <a:pt x="0" y="0"/>
                  </a:moveTo>
                  <a:lnTo>
                    <a:pt x="1511475" y="0"/>
                  </a:lnTo>
                  <a:lnTo>
                    <a:pt x="1511475" y="372303"/>
                  </a:lnTo>
                  <a:lnTo>
                    <a:pt x="0" y="372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11475" cy="4008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‹2›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5705" y="9824344"/>
            <a:ext cx="5334856" cy="462655"/>
            <a:chOff x="0" y="0"/>
            <a:chExt cx="7113141" cy="6168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13141" cy="616874"/>
            </a:xfrm>
            <a:custGeom>
              <a:avLst/>
              <a:gdLst/>
              <a:ahLst/>
              <a:cxnLst/>
              <a:rect l="l" t="t" r="r" b="b"/>
              <a:pathLst>
                <a:path w="7113141" h="616874">
                  <a:moveTo>
                    <a:pt x="0" y="0"/>
                  </a:moveTo>
                  <a:lnTo>
                    <a:pt x="7113141" y="0"/>
                  </a:lnTo>
                  <a:lnTo>
                    <a:pt x="7113141" y="616874"/>
                  </a:lnTo>
                  <a:lnTo>
                    <a:pt x="0" y="616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113141" cy="6359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4"/>
                </a:lnSpc>
              </a:pPr>
              <a:r>
                <a:rPr lang="en-US" sz="1937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4261" y="1714293"/>
            <a:ext cx="17779460" cy="7912132"/>
            <a:chOff x="0" y="0"/>
            <a:chExt cx="23705947" cy="105495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13895">
            <a:off x="-31039" y="1566011"/>
            <a:ext cx="18350070" cy="19050"/>
            <a:chOff x="0" y="0"/>
            <a:chExt cx="24466760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466804" cy="25400"/>
            </a:xfrm>
            <a:custGeom>
              <a:avLst/>
              <a:gdLst/>
              <a:ahLst/>
              <a:cxnLst/>
              <a:rect l="l" t="t" r="r" b="b"/>
              <a:pathLst>
                <a:path w="24466804" h="25400">
                  <a:moveTo>
                    <a:pt x="12700" y="0"/>
                  </a:moveTo>
                  <a:lnTo>
                    <a:pt x="24454104" y="0"/>
                  </a:lnTo>
                  <a:cubicBezTo>
                    <a:pt x="24461090" y="0"/>
                    <a:pt x="24466804" y="5715"/>
                    <a:pt x="24466804" y="12700"/>
                  </a:cubicBezTo>
                  <a:cubicBezTo>
                    <a:pt x="24466804" y="19685"/>
                    <a:pt x="24461090" y="25400"/>
                    <a:pt x="2445410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02BDB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6431682" y="189192"/>
            <a:ext cx="1602057" cy="364862"/>
            <a:chOff x="0" y="0"/>
            <a:chExt cx="2136076" cy="4864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36140" cy="486537"/>
            </a:xfrm>
            <a:custGeom>
              <a:avLst/>
              <a:gdLst/>
              <a:ahLst/>
              <a:cxnLst/>
              <a:rect l="l" t="t" r="r" b="b"/>
              <a:pathLst>
                <a:path w="2136140" h="486537">
                  <a:moveTo>
                    <a:pt x="0" y="0"/>
                  </a:moveTo>
                  <a:lnTo>
                    <a:pt x="2136140" y="0"/>
                  </a:lnTo>
                  <a:lnTo>
                    <a:pt x="2136140" y="486537"/>
                  </a:lnTo>
                  <a:lnTo>
                    <a:pt x="0" y="48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7" r="-454" b="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411650" y="428498"/>
            <a:ext cx="8907960" cy="957553"/>
            <a:chOff x="0" y="0"/>
            <a:chExt cx="11877280" cy="12767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877280" cy="1276738"/>
            </a:xfrm>
            <a:custGeom>
              <a:avLst/>
              <a:gdLst/>
              <a:ahLst/>
              <a:cxnLst/>
              <a:rect l="l" t="t" r="r" b="b"/>
              <a:pathLst>
                <a:path w="11877280" h="1276738">
                  <a:moveTo>
                    <a:pt x="0" y="0"/>
                  </a:moveTo>
                  <a:lnTo>
                    <a:pt x="11877280" y="0"/>
                  </a:lnTo>
                  <a:lnTo>
                    <a:pt x="11877280" y="1276738"/>
                  </a:lnTo>
                  <a:lnTo>
                    <a:pt x="0" y="1276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1877280" cy="12957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1일차 아키텍처 구성도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548309" y="3049880"/>
            <a:ext cx="8402346" cy="5240959"/>
          </a:xfrm>
          <a:custGeom>
            <a:avLst/>
            <a:gdLst/>
            <a:ahLst/>
            <a:cxnLst/>
            <a:rect l="l" t="t" r="r" b="b"/>
            <a:pathLst>
              <a:path w="8402346" h="5240959">
                <a:moveTo>
                  <a:pt x="0" y="0"/>
                </a:moveTo>
                <a:lnTo>
                  <a:pt x="8402346" y="0"/>
                </a:lnTo>
                <a:lnTo>
                  <a:pt x="8402346" y="5240959"/>
                </a:lnTo>
                <a:lnTo>
                  <a:pt x="0" y="5240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4501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9367235" y="3463858"/>
            <a:ext cx="6125866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4200" spc="-14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Day_1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44000" y="4444933"/>
            <a:ext cx="8695322" cy="288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8" lvl="1" indent="-302264" algn="l">
              <a:lnSpc>
                <a:spcPts val="4592"/>
              </a:lnSpc>
              <a:buFont typeface="Arial"/>
              <a:buChar char="•"/>
            </a:pPr>
            <a:r>
              <a:rPr lang="en-US" sz="2800" spc="-9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가용 영역(AZ-a, AZ-b, AZ-c)</a:t>
            </a:r>
          </a:p>
          <a:p>
            <a:pPr marL="604528" lvl="1" indent="-302264" algn="l">
              <a:lnSpc>
                <a:spcPts val="4592"/>
              </a:lnSpc>
              <a:buFont typeface="Arial"/>
              <a:buChar char="•"/>
            </a:pPr>
            <a:r>
              <a:rPr lang="en-US" sz="2800" spc="-9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private subnet(Web1, Web2) </a:t>
            </a:r>
          </a:p>
          <a:p>
            <a:pPr algn="l">
              <a:lnSpc>
                <a:spcPts val="4592"/>
              </a:lnSpc>
            </a:pPr>
            <a:r>
              <a:rPr lang="en-US" sz="2800" spc="-9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⭢ NAT를 통한 외부 통신</a:t>
            </a:r>
          </a:p>
          <a:p>
            <a:pPr marL="604528" lvl="1" indent="-302264" algn="l">
              <a:lnSpc>
                <a:spcPts val="4592"/>
              </a:lnSpc>
              <a:buFont typeface="Arial"/>
              <a:buChar char="•"/>
            </a:pPr>
            <a:r>
              <a:rPr lang="en-US" sz="2800" spc="-9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public subnet(Load Balancer, NAT, Bastion) </a:t>
            </a:r>
          </a:p>
          <a:p>
            <a:pPr algn="l">
              <a:lnSpc>
                <a:spcPts val="4592"/>
              </a:lnSpc>
            </a:pPr>
            <a:r>
              <a:rPr lang="en-US" sz="2800" spc="-98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⭢ SSH 접속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94796"/>
            <a:ext cx="18288000" cy="4288585"/>
            <a:chOff x="0" y="0"/>
            <a:chExt cx="24384000" cy="5718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718175"/>
            </a:xfrm>
            <a:custGeom>
              <a:avLst/>
              <a:gdLst/>
              <a:ahLst/>
              <a:cxnLst/>
              <a:rect l="l" t="t" r="r" b="b"/>
              <a:pathLst>
                <a:path w="24384000" h="5718175">
                  <a:moveTo>
                    <a:pt x="0" y="0"/>
                  </a:moveTo>
                  <a:lnTo>
                    <a:pt x="24384000" y="0"/>
                  </a:lnTo>
                  <a:lnTo>
                    <a:pt x="24384000" y="5718175"/>
                  </a:lnTo>
                  <a:lnTo>
                    <a:pt x="0" y="571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9933" b="-699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5400891"/>
            <a:chOff x="0" y="0"/>
            <a:chExt cx="24384000" cy="72011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7201154"/>
            </a:xfrm>
            <a:custGeom>
              <a:avLst/>
              <a:gdLst/>
              <a:ahLst/>
              <a:cxnLst/>
              <a:rect l="l" t="t" r="r" b="b"/>
              <a:pathLst>
                <a:path w="24384000" h="7201154">
                  <a:moveTo>
                    <a:pt x="0" y="0"/>
                  </a:moveTo>
                  <a:lnTo>
                    <a:pt x="24384000" y="0"/>
                  </a:lnTo>
                  <a:lnTo>
                    <a:pt x="24384000" y="7201154"/>
                  </a:lnTo>
                  <a:lnTo>
                    <a:pt x="0" y="720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5234" b="-4523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0995" y="9211403"/>
            <a:ext cx="18288000" cy="1063690"/>
            <a:chOff x="0" y="0"/>
            <a:chExt cx="24384000" cy="1418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418209"/>
            </a:xfrm>
            <a:custGeom>
              <a:avLst/>
              <a:gdLst/>
              <a:ahLst/>
              <a:cxnLst/>
              <a:rect l="l" t="t" r="r" b="b"/>
              <a:pathLst>
                <a:path w="24384000" h="1418209">
                  <a:moveTo>
                    <a:pt x="0" y="0"/>
                  </a:moveTo>
                  <a:lnTo>
                    <a:pt x="24384000" y="0"/>
                  </a:lnTo>
                  <a:lnTo>
                    <a:pt x="24384000" y="1418209"/>
                  </a:lnTo>
                  <a:lnTo>
                    <a:pt x="0" y="1418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33566" b="-43356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2683">
            <a:off x="-11909" y="9750394"/>
            <a:ext cx="18311818" cy="9525"/>
            <a:chOff x="0" y="0"/>
            <a:chExt cx="24415757" cy="1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15750" cy="12700"/>
            </a:xfrm>
            <a:custGeom>
              <a:avLst/>
              <a:gdLst/>
              <a:ahLst/>
              <a:cxnLst/>
              <a:rect l="l" t="t" r="r" b="b"/>
              <a:pathLst>
                <a:path w="24415750" h="12700">
                  <a:moveTo>
                    <a:pt x="6350" y="0"/>
                  </a:moveTo>
                  <a:lnTo>
                    <a:pt x="24409400" y="0"/>
                  </a:lnTo>
                  <a:cubicBezTo>
                    <a:pt x="24412956" y="0"/>
                    <a:pt x="24415750" y="2794"/>
                    <a:pt x="24415750" y="6350"/>
                  </a:cubicBezTo>
                  <a:cubicBezTo>
                    <a:pt x="24415750" y="9906"/>
                    <a:pt x="24412956" y="12700"/>
                    <a:pt x="2440940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00134" y="9817201"/>
            <a:ext cx="1133606" cy="279227"/>
            <a:chOff x="0" y="0"/>
            <a:chExt cx="1511475" cy="372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1475" cy="372303"/>
            </a:xfrm>
            <a:custGeom>
              <a:avLst/>
              <a:gdLst/>
              <a:ahLst/>
              <a:cxnLst/>
              <a:rect l="l" t="t" r="r" b="b"/>
              <a:pathLst>
                <a:path w="1511475" h="372303">
                  <a:moveTo>
                    <a:pt x="0" y="0"/>
                  </a:moveTo>
                  <a:lnTo>
                    <a:pt x="1511475" y="0"/>
                  </a:lnTo>
                  <a:lnTo>
                    <a:pt x="1511475" y="372303"/>
                  </a:lnTo>
                  <a:lnTo>
                    <a:pt x="0" y="372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11475" cy="4008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‹3›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5705" y="9824344"/>
            <a:ext cx="5334856" cy="462655"/>
            <a:chOff x="0" y="0"/>
            <a:chExt cx="7113141" cy="6168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13141" cy="616874"/>
            </a:xfrm>
            <a:custGeom>
              <a:avLst/>
              <a:gdLst/>
              <a:ahLst/>
              <a:cxnLst/>
              <a:rect l="l" t="t" r="r" b="b"/>
              <a:pathLst>
                <a:path w="7113141" h="616874">
                  <a:moveTo>
                    <a:pt x="0" y="0"/>
                  </a:moveTo>
                  <a:lnTo>
                    <a:pt x="7113141" y="0"/>
                  </a:lnTo>
                  <a:lnTo>
                    <a:pt x="7113141" y="616874"/>
                  </a:lnTo>
                  <a:lnTo>
                    <a:pt x="0" y="616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113141" cy="6359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4"/>
                </a:lnSpc>
              </a:pPr>
              <a:r>
                <a:rPr lang="en-US" sz="1937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85264" y="1540268"/>
            <a:ext cx="17779460" cy="7912132"/>
            <a:chOff x="0" y="0"/>
            <a:chExt cx="23705947" cy="105495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13895">
            <a:off x="-31039" y="1566011"/>
            <a:ext cx="18350070" cy="19050"/>
            <a:chOff x="0" y="0"/>
            <a:chExt cx="24466760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466804" cy="25400"/>
            </a:xfrm>
            <a:custGeom>
              <a:avLst/>
              <a:gdLst/>
              <a:ahLst/>
              <a:cxnLst/>
              <a:rect l="l" t="t" r="r" b="b"/>
              <a:pathLst>
                <a:path w="24466804" h="25400">
                  <a:moveTo>
                    <a:pt x="12700" y="0"/>
                  </a:moveTo>
                  <a:lnTo>
                    <a:pt x="24454104" y="0"/>
                  </a:lnTo>
                  <a:cubicBezTo>
                    <a:pt x="24461090" y="0"/>
                    <a:pt x="24466804" y="5715"/>
                    <a:pt x="24466804" y="12700"/>
                  </a:cubicBezTo>
                  <a:cubicBezTo>
                    <a:pt x="24466804" y="19685"/>
                    <a:pt x="24461090" y="25400"/>
                    <a:pt x="2445410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02BDB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6431682" y="189192"/>
            <a:ext cx="1602057" cy="364862"/>
            <a:chOff x="0" y="0"/>
            <a:chExt cx="2136076" cy="4864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36140" cy="486537"/>
            </a:xfrm>
            <a:custGeom>
              <a:avLst/>
              <a:gdLst/>
              <a:ahLst/>
              <a:cxnLst/>
              <a:rect l="l" t="t" r="r" b="b"/>
              <a:pathLst>
                <a:path w="2136140" h="486537">
                  <a:moveTo>
                    <a:pt x="0" y="0"/>
                  </a:moveTo>
                  <a:lnTo>
                    <a:pt x="2136140" y="0"/>
                  </a:lnTo>
                  <a:lnTo>
                    <a:pt x="2136140" y="486537"/>
                  </a:lnTo>
                  <a:lnTo>
                    <a:pt x="0" y="48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57" r="-454" b="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473527" y="416786"/>
            <a:ext cx="10920531" cy="957553"/>
            <a:chOff x="0" y="0"/>
            <a:chExt cx="14560708" cy="12767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560708" cy="1276738"/>
            </a:xfrm>
            <a:custGeom>
              <a:avLst/>
              <a:gdLst/>
              <a:ahLst/>
              <a:cxnLst/>
              <a:rect l="l" t="t" r="r" b="b"/>
              <a:pathLst>
                <a:path w="14560708" h="1276738">
                  <a:moveTo>
                    <a:pt x="0" y="0"/>
                  </a:moveTo>
                  <a:lnTo>
                    <a:pt x="14560708" y="0"/>
                  </a:lnTo>
                  <a:lnTo>
                    <a:pt x="14560708" y="1276738"/>
                  </a:lnTo>
                  <a:lnTo>
                    <a:pt x="0" y="1276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4560708" cy="12957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2. 세부적인 서비스 구상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25988" y="2043220"/>
            <a:ext cx="3541212" cy="628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b="1" spc="-14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AI </a:t>
            </a:r>
            <a:r>
              <a:rPr lang="en-US" sz="4000" b="1" spc="-142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분석</a:t>
            </a:r>
            <a:r>
              <a:rPr lang="en-US" sz="4000" b="1" spc="-14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000" b="1" spc="-142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서비스</a:t>
            </a:r>
            <a:r>
              <a:rPr lang="en-US" sz="4000" b="1" spc="-142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4280" y="2719495"/>
            <a:ext cx="17957520" cy="1093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사용자의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데이터셋을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받아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AI로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분석하여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결과를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반환하는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API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 lang="en-US" sz="33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ex)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교통량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차량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정체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싱크홀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위험도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산불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위험도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산림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건조도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endParaRPr lang="en-US" sz="2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-31003" y="4772241"/>
            <a:ext cx="639417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 b="1" spc="-142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서비스를 위한 추가 구성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5264" y="4982635"/>
            <a:ext cx="17779460" cy="364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endParaRPr dirty="0"/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분석용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저장할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S3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endParaRPr lang="en-US" sz="33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⭢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중간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지점을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방화벽으로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연결하여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보안성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증가</a:t>
            </a:r>
            <a:endParaRPr lang="en-US" sz="33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서버에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분석한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저장할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RDS DB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endParaRPr lang="en-US" sz="33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RDS DB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내의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분석한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백업하기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위한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백업용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S3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endParaRPr lang="en-US" sz="33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서버의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안정성을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위해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감시용</a:t>
            </a:r>
            <a:r>
              <a:rPr lang="en-US" sz="33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Cloud Watch </a:t>
            </a:r>
            <a:r>
              <a:rPr lang="en-US" sz="3399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endParaRPr lang="en-US" sz="339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94796"/>
            <a:ext cx="18288000" cy="4288585"/>
            <a:chOff x="0" y="0"/>
            <a:chExt cx="24384000" cy="5718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718175"/>
            </a:xfrm>
            <a:custGeom>
              <a:avLst/>
              <a:gdLst/>
              <a:ahLst/>
              <a:cxnLst/>
              <a:rect l="l" t="t" r="r" b="b"/>
              <a:pathLst>
                <a:path w="24384000" h="5718175">
                  <a:moveTo>
                    <a:pt x="0" y="0"/>
                  </a:moveTo>
                  <a:lnTo>
                    <a:pt x="24384000" y="0"/>
                  </a:lnTo>
                  <a:lnTo>
                    <a:pt x="24384000" y="5718175"/>
                  </a:lnTo>
                  <a:lnTo>
                    <a:pt x="0" y="571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9933" b="-699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5400891"/>
            <a:chOff x="0" y="0"/>
            <a:chExt cx="24384000" cy="72011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7201154"/>
            </a:xfrm>
            <a:custGeom>
              <a:avLst/>
              <a:gdLst/>
              <a:ahLst/>
              <a:cxnLst/>
              <a:rect l="l" t="t" r="r" b="b"/>
              <a:pathLst>
                <a:path w="24384000" h="7201154">
                  <a:moveTo>
                    <a:pt x="0" y="0"/>
                  </a:moveTo>
                  <a:lnTo>
                    <a:pt x="24384000" y="0"/>
                  </a:lnTo>
                  <a:lnTo>
                    <a:pt x="24384000" y="7201154"/>
                  </a:lnTo>
                  <a:lnTo>
                    <a:pt x="0" y="720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5234" b="-4523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9223310"/>
            <a:ext cx="18288000" cy="1063690"/>
            <a:chOff x="0" y="0"/>
            <a:chExt cx="24384000" cy="1418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418209"/>
            </a:xfrm>
            <a:custGeom>
              <a:avLst/>
              <a:gdLst/>
              <a:ahLst/>
              <a:cxnLst/>
              <a:rect l="l" t="t" r="r" b="b"/>
              <a:pathLst>
                <a:path w="24384000" h="1418209">
                  <a:moveTo>
                    <a:pt x="0" y="0"/>
                  </a:moveTo>
                  <a:lnTo>
                    <a:pt x="24384000" y="0"/>
                  </a:lnTo>
                  <a:lnTo>
                    <a:pt x="24384000" y="1418209"/>
                  </a:lnTo>
                  <a:lnTo>
                    <a:pt x="0" y="1418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33566" b="-43356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2683">
            <a:off x="-11909" y="9750394"/>
            <a:ext cx="18311818" cy="9525"/>
            <a:chOff x="0" y="0"/>
            <a:chExt cx="24415757" cy="1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15750" cy="12700"/>
            </a:xfrm>
            <a:custGeom>
              <a:avLst/>
              <a:gdLst/>
              <a:ahLst/>
              <a:cxnLst/>
              <a:rect l="l" t="t" r="r" b="b"/>
              <a:pathLst>
                <a:path w="24415750" h="12700">
                  <a:moveTo>
                    <a:pt x="6350" y="0"/>
                  </a:moveTo>
                  <a:lnTo>
                    <a:pt x="24409400" y="0"/>
                  </a:lnTo>
                  <a:cubicBezTo>
                    <a:pt x="24412956" y="0"/>
                    <a:pt x="24415750" y="2794"/>
                    <a:pt x="24415750" y="6350"/>
                  </a:cubicBezTo>
                  <a:cubicBezTo>
                    <a:pt x="24415750" y="9906"/>
                    <a:pt x="24412956" y="12700"/>
                    <a:pt x="2440940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00134" y="9817201"/>
            <a:ext cx="1133606" cy="279227"/>
            <a:chOff x="0" y="0"/>
            <a:chExt cx="1511475" cy="372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1475" cy="372303"/>
            </a:xfrm>
            <a:custGeom>
              <a:avLst/>
              <a:gdLst/>
              <a:ahLst/>
              <a:cxnLst/>
              <a:rect l="l" t="t" r="r" b="b"/>
              <a:pathLst>
                <a:path w="1511475" h="372303">
                  <a:moveTo>
                    <a:pt x="0" y="0"/>
                  </a:moveTo>
                  <a:lnTo>
                    <a:pt x="1511475" y="0"/>
                  </a:lnTo>
                  <a:lnTo>
                    <a:pt x="1511475" y="372303"/>
                  </a:lnTo>
                  <a:lnTo>
                    <a:pt x="0" y="372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11475" cy="4008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‹4›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5705" y="9824344"/>
            <a:ext cx="5334856" cy="462655"/>
            <a:chOff x="0" y="0"/>
            <a:chExt cx="7113141" cy="6168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13141" cy="616874"/>
            </a:xfrm>
            <a:custGeom>
              <a:avLst/>
              <a:gdLst/>
              <a:ahLst/>
              <a:cxnLst/>
              <a:rect l="l" t="t" r="r" b="b"/>
              <a:pathLst>
                <a:path w="7113141" h="616874">
                  <a:moveTo>
                    <a:pt x="0" y="0"/>
                  </a:moveTo>
                  <a:lnTo>
                    <a:pt x="7113141" y="0"/>
                  </a:lnTo>
                  <a:lnTo>
                    <a:pt x="7113141" y="616874"/>
                  </a:lnTo>
                  <a:lnTo>
                    <a:pt x="0" y="616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113141" cy="6359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4"/>
                </a:lnSpc>
              </a:pPr>
              <a:r>
                <a:rPr lang="en-US" sz="1937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4261" y="1714293"/>
            <a:ext cx="17779460" cy="7912132"/>
            <a:chOff x="0" y="0"/>
            <a:chExt cx="23705947" cy="105495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13895">
            <a:off x="-31039" y="1566011"/>
            <a:ext cx="18350070" cy="19050"/>
            <a:chOff x="0" y="0"/>
            <a:chExt cx="24466760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466804" cy="25400"/>
            </a:xfrm>
            <a:custGeom>
              <a:avLst/>
              <a:gdLst/>
              <a:ahLst/>
              <a:cxnLst/>
              <a:rect l="l" t="t" r="r" b="b"/>
              <a:pathLst>
                <a:path w="24466804" h="25400">
                  <a:moveTo>
                    <a:pt x="12700" y="0"/>
                  </a:moveTo>
                  <a:lnTo>
                    <a:pt x="24454104" y="0"/>
                  </a:lnTo>
                  <a:cubicBezTo>
                    <a:pt x="24461090" y="0"/>
                    <a:pt x="24466804" y="5715"/>
                    <a:pt x="24466804" y="12700"/>
                  </a:cubicBezTo>
                  <a:cubicBezTo>
                    <a:pt x="24466804" y="19685"/>
                    <a:pt x="24461090" y="25400"/>
                    <a:pt x="2445410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02BDB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6431682" y="189192"/>
            <a:ext cx="1602057" cy="364862"/>
            <a:chOff x="0" y="0"/>
            <a:chExt cx="2136076" cy="4864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36140" cy="486537"/>
            </a:xfrm>
            <a:custGeom>
              <a:avLst/>
              <a:gdLst/>
              <a:ahLst/>
              <a:cxnLst/>
              <a:rect l="l" t="t" r="r" b="b"/>
              <a:pathLst>
                <a:path w="2136140" h="486537">
                  <a:moveTo>
                    <a:pt x="0" y="0"/>
                  </a:moveTo>
                  <a:lnTo>
                    <a:pt x="2136140" y="0"/>
                  </a:lnTo>
                  <a:lnTo>
                    <a:pt x="2136140" y="486537"/>
                  </a:lnTo>
                  <a:lnTo>
                    <a:pt x="0" y="48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7" r="-454" b="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473527" y="416786"/>
            <a:ext cx="11587733" cy="957553"/>
            <a:chOff x="0" y="0"/>
            <a:chExt cx="15450311" cy="12767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50311" cy="1276738"/>
            </a:xfrm>
            <a:custGeom>
              <a:avLst/>
              <a:gdLst/>
              <a:ahLst/>
              <a:cxnLst/>
              <a:rect l="l" t="t" r="r" b="b"/>
              <a:pathLst>
                <a:path w="15450311" h="1276738">
                  <a:moveTo>
                    <a:pt x="0" y="0"/>
                  </a:moveTo>
                  <a:lnTo>
                    <a:pt x="15450311" y="0"/>
                  </a:lnTo>
                  <a:lnTo>
                    <a:pt x="15450311" y="1276738"/>
                  </a:lnTo>
                  <a:lnTo>
                    <a:pt x="0" y="1276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5450311" cy="12957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3. 추가된 부분 - S3 &amp; 방화벽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828675" y="2289610"/>
            <a:ext cx="11301259" cy="2825315"/>
          </a:xfrm>
          <a:custGeom>
            <a:avLst/>
            <a:gdLst/>
            <a:ahLst/>
            <a:cxnLst/>
            <a:rect l="l" t="t" r="r" b="b"/>
            <a:pathLst>
              <a:path w="11301259" h="2825315">
                <a:moveTo>
                  <a:pt x="0" y="0"/>
                </a:moveTo>
                <a:lnTo>
                  <a:pt x="11301259" y="0"/>
                </a:lnTo>
                <a:lnTo>
                  <a:pt x="11301259" y="2825315"/>
                </a:lnTo>
                <a:lnTo>
                  <a:pt x="0" y="2825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28675" y="5381841"/>
            <a:ext cx="17026801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 spc="-10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분석용 데이터를 저장할 S3 추가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⭢ 중간 지점을 방화벽으로 연결하여 보안성 증가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endParaRPr lang="en-US" sz="2500" spc="-87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 spc="-10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방화벽은 외부에서 내부로 들어오는 트래픽 중 허용된 것만 통과시키고 나머지는 차단하는 역할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94796"/>
            <a:ext cx="18288000" cy="4288585"/>
            <a:chOff x="0" y="0"/>
            <a:chExt cx="24384000" cy="5718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718175"/>
            </a:xfrm>
            <a:custGeom>
              <a:avLst/>
              <a:gdLst/>
              <a:ahLst/>
              <a:cxnLst/>
              <a:rect l="l" t="t" r="r" b="b"/>
              <a:pathLst>
                <a:path w="24384000" h="5718175">
                  <a:moveTo>
                    <a:pt x="0" y="0"/>
                  </a:moveTo>
                  <a:lnTo>
                    <a:pt x="24384000" y="0"/>
                  </a:lnTo>
                  <a:lnTo>
                    <a:pt x="24384000" y="5718175"/>
                  </a:lnTo>
                  <a:lnTo>
                    <a:pt x="0" y="571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9933" b="-699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5400891"/>
            <a:chOff x="0" y="0"/>
            <a:chExt cx="24384000" cy="72011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7201154"/>
            </a:xfrm>
            <a:custGeom>
              <a:avLst/>
              <a:gdLst/>
              <a:ahLst/>
              <a:cxnLst/>
              <a:rect l="l" t="t" r="r" b="b"/>
              <a:pathLst>
                <a:path w="24384000" h="7201154">
                  <a:moveTo>
                    <a:pt x="0" y="0"/>
                  </a:moveTo>
                  <a:lnTo>
                    <a:pt x="24384000" y="0"/>
                  </a:lnTo>
                  <a:lnTo>
                    <a:pt x="24384000" y="7201154"/>
                  </a:lnTo>
                  <a:lnTo>
                    <a:pt x="0" y="720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5234" b="-4523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9223310"/>
            <a:ext cx="18288000" cy="1063690"/>
            <a:chOff x="0" y="0"/>
            <a:chExt cx="24384000" cy="1418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418209"/>
            </a:xfrm>
            <a:custGeom>
              <a:avLst/>
              <a:gdLst/>
              <a:ahLst/>
              <a:cxnLst/>
              <a:rect l="l" t="t" r="r" b="b"/>
              <a:pathLst>
                <a:path w="24384000" h="1418209">
                  <a:moveTo>
                    <a:pt x="0" y="0"/>
                  </a:moveTo>
                  <a:lnTo>
                    <a:pt x="24384000" y="0"/>
                  </a:lnTo>
                  <a:lnTo>
                    <a:pt x="24384000" y="1418209"/>
                  </a:lnTo>
                  <a:lnTo>
                    <a:pt x="0" y="1418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33566" b="-43356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2683">
            <a:off x="-11909" y="9750394"/>
            <a:ext cx="18311818" cy="9525"/>
            <a:chOff x="0" y="0"/>
            <a:chExt cx="24415757" cy="1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15750" cy="12700"/>
            </a:xfrm>
            <a:custGeom>
              <a:avLst/>
              <a:gdLst/>
              <a:ahLst/>
              <a:cxnLst/>
              <a:rect l="l" t="t" r="r" b="b"/>
              <a:pathLst>
                <a:path w="24415750" h="12700">
                  <a:moveTo>
                    <a:pt x="6350" y="0"/>
                  </a:moveTo>
                  <a:lnTo>
                    <a:pt x="24409400" y="0"/>
                  </a:lnTo>
                  <a:cubicBezTo>
                    <a:pt x="24412956" y="0"/>
                    <a:pt x="24415750" y="2794"/>
                    <a:pt x="24415750" y="6350"/>
                  </a:cubicBezTo>
                  <a:cubicBezTo>
                    <a:pt x="24415750" y="9906"/>
                    <a:pt x="24412956" y="12700"/>
                    <a:pt x="2440940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00134" y="9817201"/>
            <a:ext cx="1133606" cy="279227"/>
            <a:chOff x="0" y="0"/>
            <a:chExt cx="1511475" cy="372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1475" cy="372303"/>
            </a:xfrm>
            <a:custGeom>
              <a:avLst/>
              <a:gdLst/>
              <a:ahLst/>
              <a:cxnLst/>
              <a:rect l="l" t="t" r="r" b="b"/>
              <a:pathLst>
                <a:path w="1511475" h="372303">
                  <a:moveTo>
                    <a:pt x="0" y="0"/>
                  </a:moveTo>
                  <a:lnTo>
                    <a:pt x="1511475" y="0"/>
                  </a:lnTo>
                  <a:lnTo>
                    <a:pt x="1511475" y="372303"/>
                  </a:lnTo>
                  <a:lnTo>
                    <a:pt x="0" y="372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11475" cy="4008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‹5›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5705" y="9824344"/>
            <a:ext cx="5334856" cy="462655"/>
            <a:chOff x="0" y="0"/>
            <a:chExt cx="7113141" cy="6168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13141" cy="616874"/>
            </a:xfrm>
            <a:custGeom>
              <a:avLst/>
              <a:gdLst/>
              <a:ahLst/>
              <a:cxnLst/>
              <a:rect l="l" t="t" r="r" b="b"/>
              <a:pathLst>
                <a:path w="7113141" h="616874">
                  <a:moveTo>
                    <a:pt x="0" y="0"/>
                  </a:moveTo>
                  <a:lnTo>
                    <a:pt x="7113141" y="0"/>
                  </a:lnTo>
                  <a:lnTo>
                    <a:pt x="7113141" y="616874"/>
                  </a:lnTo>
                  <a:lnTo>
                    <a:pt x="0" y="616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113141" cy="6359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4"/>
                </a:lnSpc>
              </a:pPr>
              <a:r>
                <a:rPr lang="en-US" sz="1937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4261" y="1714293"/>
            <a:ext cx="17779460" cy="7912132"/>
            <a:chOff x="0" y="0"/>
            <a:chExt cx="23705947" cy="105495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13895">
            <a:off x="-31039" y="1566011"/>
            <a:ext cx="18350070" cy="19050"/>
            <a:chOff x="0" y="0"/>
            <a:chExt cx="24466760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466804" cy="25400"/>
            </a:xfrm>
            <a:custGeom>
              <a:avLst/>
              <a:gdLst/>
              <a:ahLst/>
              <a:cxnLst/>
              <a:rect l="l" t="t" r="r" b="b"/>
              <a:pathLst>
                <a:path w="24466804" h="25400">
                  <a:moveTo>
                    <a:pt x="12700" y="0"/>
                  </a:moveTo>
                  <a:lnTo>
                    <a:pt x="24454104" y="0"/>
                  </a:lnTo>
                  <a:cubicBezTo>
                    <a:pt x="24461090" y="0"/>
                    <a:pt x="24466804" y="5715"/>
                    <a:pt x="24466804" y="12700"/>
                  </a:cubicBezTo>
                  <a:cubicBezTo>
                    <a:pt x="24466804" y="19685"/>
                    <a:pt x="24461090" y="25400"/>
                    <a:pt x="2445410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02BDB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6431682" y="189192"/>
            <a:ext cx="1602057" cy="364862"/>
            <a:chOff x="0" y="0"/>
            <a:chExt cx="2136076" cy="4864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36140" cy="486537"/>
            </a:xfrm>
            <a:custGeom>
              <a:avLst/>
              <a:gdLst/>
              <a:ahLst/>
              <a:cxnLst/>
              <a:rect l="l" t="t" r="r" b="b"/>
              <a:pathLst>
                <a:path w="2136140" h="486537">
                  <a:moveTo>
                    <a:pt x="0" y="0"/>
                  </a:moveTo>
                  <a:lnTo>
                    <a:pt x="2136140" y="0"/>
                  </a:lnTo>
                  <a:lnTo>
                    <a:pt x="2136140" y="486537"/>
                  </a:lnTo>
                  <a:lnTo>
                    <a:pt x="0" y="48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7" r="-454" b="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473527" y="416786"/>
            <a:ext cx="8957966" cy="957553"/>
            <a:chOff x="0" y="0"/>
            <a:chExt cx="11943955" cy="12767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943955" cy="1276738"/>
            </a:xfrm>
            <a:custGeom>
              <a:avLst/>
              <a:gdLst/>
              <a:ahLst/>
              <a:cxnLst/>
              <a:rect l="l" t="t" r="r" b="b"/>
              <a:pathLst>
                <a:path w="11943955" h="1276738">
                  <a:moveTo>
                    <a:pt x="0" y="0"/>
                  </a:moveTo>
                  <a:lnTo>
                    <a:pt x="11943955" y="0"/>
                  </a:lnTo>
                  <a:lnTo>
                    <a:pt x="11943955" y="1276738"/>
                  </a:lnTo>
                  <a:lnTo>
                    <a:pt x="0" y="1276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1943955" cy="12957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4. 추가된 부분 - 백업용 장기저장 S3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821075" y="2290264"/>
            <a:ext cx="11301259" cy="2980707"/>
          </a:xfrm>
          <a:custGeom>
            <a:avLst/>
            <a:gdLst/>
            <a:ahLst/>
            <a:cxnLst/>
            <a:rect l="l" t="t" r="r" b="b"/>
            <a:pathLst>
              <a:path w="11301259" h="2980707">
                <a:moveTo>
                  <a:pt x="0" y="0"/>
                </a:moveTo>
                <a:lnTo>
                  <a:pt x="11301259" y="0"/>
                </a:lnTo>
                <a:lnTo>
                  <a:pt x="11301259" y="2980707"/>
                </a:lnTo>
                <a:lnTo>
                  <a:pt x="0" y="2980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21075" y="5477091"/>
            <a:ext cx="13986108" cy="203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spc="-10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각 서버에 분석한 데이터를 저장할 RDS DB 추가</a:t>
            </a:r>
          </a:p>
          <a:p>
            <a:pPr algn="just">
              <a:lnSpc>
                <a:spcPts val="3500"/>
              </a:lnSpc>
            </a:pPr>
            <a:r>
              <a:rPr lang="en-US" sz="2500" b="1" spc="-8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⭢ </a:t>
            </a: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사용자로부터 받은 데이터를 분석하거나 처리한 결과를 RDS에 저장</a:t>
            </a:r>
          </a:p>
          <a:p>
            <a:pPr algn="just">
              <a:lnSpc>
                <a:spcPts val="4200"/>
              </a:lnSpc>
            </a:pPr>
            <a:endParaRPr lang="en-US" sz="2500" spc="-87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4200"/>
              </a:lnSpc>
            </a:pPr>
            <a:r>
              <a:rPr lang="en-US" sz="3000" b="1" spc="-10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RDS DB 내의 분석한 데이터를 백업하기 위한 백업용 S3 추가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435613"/>
            <a:ext cx="18288000" cy="4288585"/>
            <a:chOff x="0" y="0"/>
            <a:chExt cx="24384000" cy="5718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718175"/>
            </a:xfrm>
            <a:custGeom>
              <a:avLst/>
              <a:gdLst/>
              <a:ahLst/>
              <a:cxnLst/>
              <a:rect l="l" t="t" r="r" b="b"/>
              <a:pathLst>
                <a:path w="24384000" h="5718175">
                  <a:moveTo>
                    <a:pt x="0" y="0"/>
                  </a:moveTo>
                  <a:lnTo>
                    <a:pt x="24384000" y="0"/>
                  </a:lnTo>
                  <a:lnTo>
                    <a:pt x="24384000" y="5718175"/>
                  </a:lnTo>
                  <a:lnTo>
                    <a:pt x="0" y="571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9933" b="-699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40817"/>
            <a:ext cx="18288000" cy="5400891"/>
            <a:chOff x="0" y="0"/>
            <a:chExt cx="24384000" cy="72011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7201154"/>
            </a:xfrm>
            <a:custGeom>
              <a:avLst/>
              <a:gdLst/>
              <a:ahLst/>
              <a:cxnLst/>
              <a:rect l="l" t="t" r="r" b="b"/>
              <a:pathLst>
                <a:path w="24384000" h="7201154">
                  <a:moveTo>
                    <a:pt x="0" y="0"/>
                  </a:moveTo>
                  <a:lnTo>
                    <a:pt x="24384000" y="0"/>
                  </a:lnTo>
                  <a:lnTo>
                    <a:pt x="24384000" y="7201154"/>
                  </a:lnTo>
                  <a:lnTo>
                    <a:pt x="0" y="720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5234" b="-4523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9223310"/>
            <a:ext cx="18288000" cy="1063690"/>
            <a:chOff x="0" y="0"/>
            <a:chExt cx="24384000" cy="1418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418209"/>
            </a:xfrm>
            <a:custGeom>
              <a:avLst/>
              <a:gdLst/>
              <a:ahLst/>
              <a:cxnLst/>
              <a:rect l="l" t="t" r="r" b="b"/>
              <a:pathLst>
                <a:path w="24384000" h="1418209">
                  <a:moveTo>
                    <a:pt x="0" y="0"/>
                  </a:moveTo>
                  <a:lnTo>
                    <a:pt x="24384000" y="0"/>
                  </a:lnTo>
                  <a:lnTo>
                    <a:pt x="24384000" y="1418209"/>
                  </a:lnTo>
                  <a:lnTo>
                    <a:pt x="0" y="1418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33566" b="-43356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2683">
            <a:off x="-11909" y="9750394"/>
            <a:ext cx="18311818" cy="9525"/>
            <a:chOff x="0" y="0"/>
            <a:chExt cx="24415757" cy="1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15750" cy="12700"/>
            </a:xfrm>
            <a:custGeom>
              <a:avLst/>
              <a:gdLst/>
              <a:ahLst/>
              <a:cxnLst/>
              <a:rect l="l" t="t" r="r" b="b"/>
              <a:pathLst>
                <a:path w="24415750" h="12700">
                  <a:moveTo>
                    <a:pt x="6350" y="0"/>
                  </a:moveTo>
                  <a:lnTo>
                    <a:pt x="24409400" y="0"/>
                  </a:lnTo>
                  <a:cubicBezTo>
                    <a:pt x="24412956" y="0"/>
                    <a:pt x="24415750" y="2794"/>
                    <a:pt x="24415750" y="6350"/>
                  </a:cubicBezTo>
                  <a:cubicBezTo>
                    <a:pt x="24415750" y="9906"/>
                    <a:pt x="24412956" y="12700"/>
                    <a:pt x="2440940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00134" y="9817201"/>
            <a:ext cx="1133606" cy="279227"/>
            <a:chOff x="0" y="0"/>
            <a:chExt cx="1511475" cy="372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1475" cy="372303"/>
            </a:xfrm>
            <a:custGeom>
              <a:avLst/>
              <a:gdLst/>
              <a:ahLst/>
              <a:cxnLst/>
              <a:rect l="l" t="t" r="r" b="b"/>
              <a:pathLst>
                <a:path w="1511475" h="372303">
                  <a:moveTo>
                    <a:pt x="0" y="0"/>
                  </a:moveTo>
                  <a:lnTo>
                    <a:pt x="1511475" y="0"/>
                  </a:lnTo>
                  <a:lnTo>
                    <a:pt x="1511475" y="372303"/>
                  </a:lnTo>
                  <a:lnTo>
                    <a:pt x="0" y="372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11475" cy="4008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‹6›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5705" y="9824344"/>
            <a:ext cx="5334856" cy="462655"/>
            <a:chOff x="0" y="0"/>
            <a:chExt cx="7113141" cy="6168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13141" cy="616874"/>
            </a:xfrm>
            <a:custGeom>
              <a:avLst/>
              <a:gdLst/>
              <a:ahLst/>
              <a:cxnLst/>
              <a:rect l="l" t="t" r="r" b="b"/>
              <a:pathLst>
                <a:path w="7113141" h="616874">
                  <a:moveTo>
                    <a:pt x="0" y="0"/>
                  </a:moveTo>
                  <a:lnTo>
                    <a:pt x="7113141" y="0"/>
                  </a:lnTo>
                  <a:lnTo>
                    <a:pt x="7113141" y="616874"/>
                  </a:lnTo>
                  <a:lnTo>
                    <a:pt x="0" y="616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113141" cy="6359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4"/>
                </a:lnSpc>
              </a:pPr>
              <a:r>
                <a:rPr lang="en-US" sz="1937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4261" y="1755110"/>
            <a:ext cx="17779460" cy="7912132"/>
            <a:chOff x="0" y="0"/>
            <a:chExt cx="23705947" cy="105495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13895">
            <a:off x="-31039" y="1566011"/>
            <a:ext cx="18350070" cy="19050"/>
            <a:chOff x="0" y="0"/>
            <a:chExt cx="24466760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466804" cy="25400"/>
            </a:xfrm>
            <a:custGeom>
              <a:avLst/>
              <a:gdLst/>
              <a:ahLst/>
              <a:cxnLst/>
              <a:rect l="l" t="t" r="r" b="b"/>
              <a:pathLst>
                <a:path w="24466804" h="25400">
                  <a:moveTo>
                    <a:pt x="12700" y="0"/>
                  </a:moveTo>
                  <a:lnTo>
                    <a:pt x="24454104" y="0"/>
                  </a:lnTo>
                  <a:cubicBezTo>
                    <a:pt x="24461090" y="0"/>
                    <a:pt x="24466804" y="5715"/>
                    <a:pt x="24466804" y="12700"/>
                  </a:cubicBezTo>
                  <a:cubicBezTo>
                    <a:pt x="24466804" y="19685"/>
                    <a:pt x="24461090" y="25400"/>
                    <a:pt x="2445410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02BDB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6431682" y="189192"/>
            <a:ext cx="1602057" cy="364862"/>
            <a:chOff x="0" y="0"/>
            <a:chExt cx="2136076" cy="4864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36140" cy="486537"/>
            </a:xfrm>
            <a:custGeom>
              <a:avLst/>
              <a:gdLst/>
              <a:ahLst/>
              <a:cxnLst/>
              <a:rect l="l" t="t" r="r" b="b"/>
              <a:pathLst>
                <a:path w="2136140" h="486537">
                  <a:moveTo>
                    <a:pt x="0" y="0"/>
                  </a:moveTo>
                  <a:lnTo>
                    <a:pt x="2136140" y="0"/>
                  </a:lnTo>
                  <a:lnTo>
                    <a:pt x="2136140" y="486537"/>
                  </a:lnTo>
                  <a:lnTo>
                    <a:pt x="0" y="48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7" r="-454" b="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473527" y="416786"/>
            <a:ext cx="13304816" cy="957553"/>
            <a:chOff x="0" y="0"/>
            <a:chExt cx="17739755" cy="12767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739756" cy="1276738"/>
            </a:xfrm>
            <a:custGeom>
              <a:avLst/>
              <a:gdLst/>
              <a:ahLst/>
              <a:cxnLst/>
              <a:rect l="l" t="t" r="r" b="b"/>
              <a:pathLst>
                <a:path w="17739756" h="1276738">
                  <a:moveTo>
                    <a:pt x="0" y="0"/>
                  </a:moveTo>
                  <a:lnTo>
                    <a:pt x="17739756" y="0"/>
                  </a:lnTo>
                  <a:lnTo>
                    <a:pt x="17739756" y="1276738"/>
                  </a:lnTo>
                  <a:lnTo>
                    <a:pt x="0" y="1276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7739755" cy="12957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5. 추가된 부분 - Cloudwatch &amp; lambda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829355" y="2288662"/>
            <a:ext cx="11301259" cy="2401518"/>
          </a:xfrm>
          <a:custGeom>
            <a:avLst/>
            <a:gdLst/>
            <a:ahLst/>
            <a:cxnLst/>
            <a:rect l="l" t="t" r="r" b="b"/>
            <a:pathLst>
              <a:path w="11301259" h="2401518">
                <a:moveTo>
                  <a:pt x="0" y="0"/>
                </a:moveTo>
                <a:lnTo>
                  <a:pt x="11301259" y="0"/>
                </a:lnTo>
                <a:lnTo>
                  <a:pt x="11301259" y="2401517"/>
                </a:lnTo>
                <a:lnTo>
                  <a:pt x="0" y="2401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29355" y="5477813"/>
            <a:ext cx="10396829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 b="1" spc="-10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서버의 안정성을 위해 로그 감시용 Cloud Watch 추가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9355" y="6356848"/>
            <a:ext cx="1469085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spc="-10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Lambda가 사용자가 보기쉽게 코드를 통해 데이터 처리   ⭢   Cloud Watch로 전송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endParaRPr lang="en-US" sz="3000" b="1" spc="-105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94796"/>
            <a:ext cx="18288000" cy="4288585"/>
            <a:chOff x="0" y="0"/>
            <a:chExt cx="24384000" cy="5718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5718175"/>
            </a:xfrm>
            <a:custGeom>
              <a:avLst/>
              <a:gdLst/>
              <a:ahLst/>
              <a:cxnLst/>
              <a:rect l="l" t="t" r="r" b="b"/>
              <a:pathLst>
                <a:path w="24384000" h="5718175">
                  <a:moveTo>
                    <a:pt x="0" y="0"/>
                  </a:moveTo>
                  <a:lnTo>
                    <a:pt x="24384000" y="0"/>
                  </a:lnTo>
                  <a:lnTo>
                    <a:pt x="24384000" y="5718175"/>
                  </a:lnTo>
                  <a:lnTo>
                    <a:pt x="0" y="571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9933" b="-699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5400891"/>
            <a:chOff x="0" y="0"/>
            <a:chExt cx="24384000" cy="72011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7201154"/>
            </a:xfrm>
            <a:custGeom>
              <a:avLst/>
              <a:gdLst/>
              <a:ahLst/>
              <a:cxnLst/>
              <a:rect l="l" t="t" r="r" b="b"/>
              <a:pathLst>
                <a:path w="24384000" h="7201154">
                  <a:moveTo>
                    <a:pt x="0" y="0"/>
                  </a:moveTo>
                  <a:lnTo>
                    <a:pt x="24384000" y="0"/>
                  </a:lnTo>
                  <a:lnTo>
                    <a:pt x="24384000" y="7201154"/>
                  </a:lnTo>
                  <a:lnTo>
                    <a:pt x="0" y="7201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5234" b="-4523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9223310"/>
            <a:ext cx="18288000" cy="1063690"/>
            <a:chOff x="0" y="0"/>
            <a:chExt cx="24384000" cy="14182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84000" cy="1418209"/>
            </a:xfrm>
            <a:custGeom>
              <a:avLst/>
              <a:gdLst/>
              <a:ahLst/>
              <a:cxnLst/>
              <a:rect l="l" t="t" r="r" b="b"/>
              <a:pathLst>
                <a:path w="24384000" h="1418209">
                  <a:moveTo>
                    <a:pt x="0" y="0"/>
                  </a:moveTo>
                  <a:lnTo>
                    <a:pt x="24384000" y="0"/>
                  </a:lnTo>
                  <a:lnTo>
                    <a:pt x="24384000" y="1418209"/>
                  </a:lnTo>
                  <a:lnTo>
                    <a:pt x="0" y="1418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33566" b="-43356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2683">
            <a:off x="-11909" y="9750394"/>
            <a:ext cx="18311818" cy="9525"/>
            <a:chOff x="0" y="0"/>
            <a:chExt cx="24415757" cy="1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15750" cy="12700"/>
            </a:xfrm>
            <a:custGeom>
              <a:avLst/>
              <a:gdLst/>
              <a:ahLst/>
              <a:cxnLst/>
              <a:rect l="l" t="t" r="r" b="b"/>
              <a:pathLst>
                <a:path w="24415750" h="12700">
                  <a:moveTo>
                    <a:pt x="6350" y="0"/>
                  </a:moveTo>
                  <a:lnTo>
                    <a:pt x="24409400" y="0"/>
                  </a:lnTo>
                  <a:cubicBezTo>
                    <a:pt x="24412956" y="0"/>
                    <a:pt x="24415750" y="2794"/>
                    <a:pt x="24415750" y="6350"/>
                  </a:cubicBezTo>
                  <a:cubicBezTo>
                    <a:pt x="24415750" y="9906"/>
                    <a:pt x="24412956" y="12700"/>
                    <a:pt x="24409400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00134" y="9817201"/>
            <a:ext cx="1133606" cy="279227"/>
            <a:chOff x="0" y="0"/>
            <a:chExt cx="1511475" cy="372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1475" cy="372303"/>
            </a:xfrm>
            <a:custGeom>
              <a:avLst/>
              <a:gdLst/>
              <a:ahLst/>
              <a:cxnLst/>
              <a:rect l="l" t="t" r="r" b="b"/>
              <a:pathLst>
                <a:path w="1511475" h="372303">
                  <a:moveTo>
                    <a:pt x="0" y="0"/>
                  </a:moveTo>
                  <a:lnTo>
                    <a:pt x="1511475" y="0"/>
                  </a:lnTo>
                  <a:lnTo>
                    <a:pt x="1511475" y="372303"/>
                  </a:lnTo>
                  <a:lnTo>
                    <a:pt x="0" y="372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511475" cy="4008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‹7›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5705" y="9824344"/>
            <a:ext cx="5334856" cy="462655"/>
            <a:chOff x="0" y="0"/>
            <a:chExt cx="7113141" cy="6168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13141" cy="616874"/>
            </a:xfrm>
            <a:custGeom>
              <a:avLst/>
              <a:gdLst/>
              <a:ahLst/>
              <a:cxnLst/>
              <a:rect l="l" t="t" r="r" b="b"/>
              <a:pathLst>
                <a:path w="7113141" h="616874">
                  <a:moveTo>
                    <a:pt x="0" y="0"/>
                  </a:moveTo>
                  <a:lnTo>
                    <a:pt x="7113141" y="0"/>
                  </a:lnTo>
                  <a:lnTo>
                    <a:pt x="7113141" y="616874"/>
                  </a:lnTo>
                  <a:lnTo>
                    <a:pt x="0" y="616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113141" cy="6359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4"/>
                </a:lnSpc>
              </a:pPr>
              <a:r>
                <a:rPr lang="en-US" sz="1937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54261" y="1714293"/>
            <a:ext cx="17779460" cy="7912132"/>
            <a:chOff x="0" y="0"/>
            <a:chExt cx="23705947" cy="105495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13895">
            <a:off x="-31039" y="1566011"/>
            <a:ext cx="18350070" cy="19050"/>
            <a:chOff x="0" y="0"/>
            <a:chExt cx="24466760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466804" cy="25400"/>
            </a:xfrm>
            <a:custGeom>
              <a:avLst/>
              <a:gdLst/>
              <a:ahLst/>
              <a:cxnLst/>
              <a:rect l="l" t="t" r="r" b="b"/>
              <a:pathLst>
                <a:path w="24466804" h="25400">
                  <a:moveTo>
                    <a:pt x="12700" y="0"/>
                  </a:moveTo>
                  <a:lnTo>
                    <a:pt x="24454104" y="0"/>
                  </a:lnTo>
                  <a:cubicBezTo>
                    <a:pt x="24461090" y="0"/>
                    <a:pt x="24466804" y="5715"/>
                    <a:pt x="24466804" y="12700"/>
                  </a:cubicBezTo>
                  <a:cubicBezTo>
                    <a:pt x="24466804" y="19685"/>
                    <a:pt x="24461090" y="25400"/>
                    <a:pt x="2445410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02BDB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6431682" y="189192"/>
            <a:ext cx="1602057" cy="364862"/>
            <a:chOff x="0" y="0"/>
            <a:chExt cx="2136076" cy="4864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36140" cy="486537"/>
            </a:xfrm>
            <a:custGeom>
              <a:avLst/>
              <a:gdLst/>
              <a:ahLst/>
              <a:cxnLst/>
              <a:rect l="l" t="t" r="r" b="b"/>
              <a:pathLst>
                <a:path w="2136140" h="486537">
                  <a:moveTo>
                    <a:pt x="0" y="0"/>
                  </a:moveTo>
                  <a:lnTo>
                    <a:pt x="2136140" y="0"/>
                  </a:lnTo>
                  <a:lnTo>
                    <a:pt x="2136140" y="486537"/>
                  </a:lnTo>
                  <a:lnTo>
                    <a:pt x="0" y="48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57" r="-454" b="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473527" y="416786"/>
            <a:ext cx="5693961" cy="957553"/>
            <a:chOff x="0" y="0"/>
            <a:chExt cx="7591948" cy="12767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591948" cy="1276738"/>
            </a:xfrm>
            <a:custGeom>
              <a:avLst/>
              <a:gdLst/>
              <a:ahLst/>
              <a:cxnLst/>
              <a:rect l="l" t="t" r="r" b="b"/>
              <a:pathLst>
                <a:path w="7591948" h="1276738">
                  <a:moveTo>
                    <a:pt x="0" y="0"/>
                  </a:moveTo>
                  <a:lnTo>
                    <a:pt x="7591948" y="0"/>
                  </a:lnTo>
                  <a:lnTo>
                    <a:pt x="7591948" y="1276738"/>
                  </a:lnTo>
                  <a:lnTo>
                    <a:pt x="0" y="1276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7591948" cy="12957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6. 최종 아키텍처 구성도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906554" y="1841987"/>
            <a:ext cx="16474891" cy="7681418"/>
          </a:xfrm>
          <a:custGeom>
            <a:avLst/>
            <a:gdLst/>
            <a:ahLst/>
            <a:cxnLst/>
            <a:rect l="l" t="t" r="r" b="b"/>
            <a:pathLst>
              <a:path w="16474891" h="7681418">
                <a:moveTo>
                  <a:pt x="0" y="0"/>
                </a:moveTo>
                <a:lnTo>
                  <a:pt x="16474892" y="0"/>
                </a:lnTo>
                <a:lnTo>
                  <a:pt x="16474892" y="7681419"/>
                </a:lnTo>
                <a:lnTo>
                  <a:pt x="0" y="7681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06519" y="607309"/>
            <a:ext cx="1971762" cy="364862"/>
            <a:chOff x="0" y="0"/>
            <a:chExt cx="2629016" cy="486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9027" cy="486537"/>
            </a:xfrm>
            <a:custGeom>
              <a:avLst/>
              <a:gdLst/>
              <a:ahLst/>
              <a:cxnLst/>
              <a:rect l="l" t="t" r="r" b="b"/>
              <a:pathLst>
                <a:path w="2629027" h="486537">
                  <a:moveTo>
                    <a:pt x="0" y="0"/>
                  </a:moveTo>
                  <a:lnTo>
                    <a:pt x="2629027" y="0"/>
                  </a:lnTo>
                  <a:lnTo>
                    <a:pt x="2629027" y="486537"/>
                  </a:lnTo>
                  <a:lnTo>
                    <a:pt x="0" y="486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979" b="-1096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810358" y="5196336"/>
            <a:ext cx="4112058" cy="404422"/>
            <a:chOff x="0" y="0"/>
            <a:chExt cx="5482744" cy="5392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2744" cy="539229"/>
            </a:xfrm>
            <a:custGeom>
              <a:avLst/>
              <a:gdLst/>
              <a:ahLst/>
              <a:cxnLst/>
              <a:rect l="l" t="t" r="r" b="b"/>
              <a:pathLst>
                <a:path w="5482744" h="539229">
                  <a:moveTo>
                    <a:pt x="0" y="0"/>
                  </a:moveTo>
                  <a:lnTo>
                    <a:pt x="5482744" y="0"/>
                  </a:lnTo>
                  <a:lnTo>
                    <a:pt x="5482744" y="539229"/>
                  </a:lnTo>
                  <a:lnTo>
                    <a:pt x="0" y="5392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482744" cy="5963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44"/>
                </a:lnSpc>
              </a:pPr>
              <a:r>
                <a:rPr lang="en-US" sz="295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Make it possible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78141" y="4361654"/>
            <a:ext cx="3558559" cy="745007"/>
            <a:chOff x="0" y="0"/>
            <a:chExt cx="4744745" cy="993343"/>
          </a:xfrm>
        </p:grpSpPr>
        <p:sp>
          <p:nvSpPr>
            <p:cNvPr id="8" name="Freeform 8" descr="텍스트, 클립아트이(가) 표시된 사진  자동 생성된 설명"/>
            <p:cNvSpPr/>
            <p:nvPr/>
          </p:nvSpPr>
          <p:spPr>
            <a:xfrm>
              <a:off x="0" y="0"/>
              <a:ext cx="4744720" cy="993394"/>
            </a:xfrm>
            <a:custGeom>
              <a:avLst/>
              <a:gdLst/>
              <a:ahLst/>
              <a:cxnLst/>
              <a:rect l="l" t="t" r="r" b="b"/>
              <a:pathLst>
                <a:path w="4744720" h="993394">
                  <a:moveTo>
                    <a:pt x="0" y="0"/>
                  </a:moveTo>
                  <a:lnTo>
                    <a:pt x="4744720" y="0"/>
                  </a:lnTo>
                  <a:lnTo>
                    <a:pt x="4744720" y="993394"/>
                  </a:lnTo>
                  <a:lnTo>
                    <a:pt x="0" y="99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537" b="-1153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0" y="-36842"/>
            <a:ext cx="18288000" cy="11254154"/>
            <a:chOff x="0" y="0"/>
            <a:chExt cx="24384000" cy="150055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384000" cy="15005558"/>
            </a:xfrm>
            <a:custGeom>
              <a:avLst/>
              <a:gdLst/>
              <a:ahLst/>
              <a:cxnLst/>
              <a:rect l="l" t="t" r="r" b="b"/>
              <a:pathLst>
                <a:path w="24384000" h="15005558">
                  <a:moveTo>
                    <a:pt x="0" y="0"/>
                  </a:moveTo>
                  <a:lnTo>
                    <a:pt x="24384000" y="0"/>
                  </a:lnTo>
                  <a:lnTo>
                    <a:pt x="24384000" y="15005558"/>
                  </a:lnTo>
                  <a:lnTo>
                    <a:pt x="0" y="15005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374</Words>
  <Application>Microsoft Office PowerPoint</Application>
  <PresentationFormat>사용자 지정</PresentationFormat>
  <Paragraphs>116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Arimo</vt:lpstr>
      <vt:lpstr>Arial</vt:lpstr>
      <vt:lpstr>Arimo Bold</vt:lpstr>
      <vt:lpstr>Arial Bold</vt:lpstr>
      <vt:lpstr>Mandali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AI_01반_03조.pptx</dc:title>
  <cp:lastModifiedBy>User</cp:lastModifiedBy>
  <cp:revision>2</cp:revision>
  <dcterms:created xsi:type="dcterms:W3CDTF">2006-08-16T00:00:00Z</dcterms:created>
  <dcterms:modified xsi:type="dcterms:W3CDTF">2025-05-19T06:44:59Z</dcterms:modified>
  <dc:identifier>DAGnH5jbbEE</dc:identifier>
</cp:coreProperties>
</file>